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75" r:id="rId3"/>
    <p:sldId id="285" r:id="rId4"/>
    <p:sldId id="284" r:id="rId5"/>
    <p:sldId id="288" r:id="rId6"/>
    <p:sldId id="286" r:id="rId7"/>
    <p:sldId id="287" r:id="rId8"/>
    <p:sldId id="289" r:id="rId9"/>
    <p:sldId id="290" r:id="rId10"/>
    <p:sldId id="291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244" autoAdjust="0"/>
  </p:normalViewPr>
  <p:slideViewPr>
    <p:cSldViewPr snapToGrid="0">
      <p:cViewPr varScale="1">
        <p:scale>
          <a:sx n="101" d="100"/>
          <a:sy n="101" d="100"/>
        </p:scale>
        <p:origin x="852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22-Feb-21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22-Feb-21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Tariff Differentiation as per scale, operation, technical and environmental features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0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WWS through a hydrological basin approach 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Water Intake from Surface and Groundwater sources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Water discharge to receiving bodies 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Transboundary river basins and pressures 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Selection Criteria :  </a:t>
            </a:r>
            <a:r>
              <a:rPr lang="en-US" sz="12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geophysical, climatic, scale, technical infrastructure, source and sink connections, data </a:t>
            </a: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00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WWS through a hydrological basin approach 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Water Intake from Surface and Groundwater sources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Water discharge to receiving bodies 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Transboundary river basins and pressures 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Selection Criteria :  </a:t>
            </a:r>
            <a:r>
              <a:rPr lang="en-US" sz="12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geophysical, climatic, scale, technical infrastructure, source and sink connections, data </a:t>
            </a: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65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WWS through a hydrological basin approach 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Water Intake from Surface and Groundwater sources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Water discharge to receiving bodies 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Transboundary river basins and pressures 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Selection Criteria :  </a:t>
            </a:r>
            <a:r>
              <a:rPr lang="en-US" sz="12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geophysical, climatic, scale, technical infrastructure, source and sink connections, data </a:t>
            </a: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24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WWS through a hydrological basin approach 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Water Intake from Surface and Groundwater sources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Water discharge to receiving bodies 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Transboundary river basins and pressures 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Selection Criteria :  </a:t>
            </a:r>
            <a:r>
              <a:rPr lang="en-US" sz="12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geophysical, climatic, scale, technical infrastructure, source and sink connections, data </a:t>
            </a: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90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WWS through a hydrological basin approach 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Water Intake from Surface and Groundwater sources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Water discharge to receiving bodies 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Transboundary river basins and pressures 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Selection Criteria :  </a:t>
            </a:r>
            <a:r>
              <a:rPr lang="en-US" sz="12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geophysical, climatic, scale, technical infrastructure, source and sink connections, data </a:t>
            </a: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35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WWS through a hydrological basin approach 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Water Intake from Surface and Groundwater sources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Water discharge to receiving bodies 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Transboundary river basins and pressures </a:t>
            </a:r>
          </a:p>
          <a:p>
            <a:pPr marL="114300" indent="0">
              <a:buNone/>
            </a:pP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Selection Criteria :  </a:t>
            </a:r>
            <a:r>
              <a:rPr lang="en-US" sz="12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geophysical, climatic, scale, technical infrastructure, source and sink connections, data </a:t>
            </a: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5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22-Feb-21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22-Feb-21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22-Feb-21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22-Feb-21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22-Feb-21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22-Feb-21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22-Feb-21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22-Feb-21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22-Feb-21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22-Feb-21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.gov.kz/" TargetMode="External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nkey-diagrams.com/tag/wate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key-diagrams.com/cape-town-water-use-sankey-diagra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870583"/>
            <a:ext cx="4846320" cy="1296860"/>
          </a:xfrm>
        </p:spPr>
        <p:txBody>
          <a:bodyPr>
            <a:no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Accessibility and affordability: applying socio-economic, geographical and population service criteria to state, community, private and humanitarian financing of communal water supply and sanitary services</a:t>
            </a: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1B563EFB-3DFE-485A-94B1-6DDF861FE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389" y="127221"/>
            <a:ext cx="3831771" cy="7542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8BE8F5-F8EB-49A0-B828-52222FED6C2A}"/>
              </a:ext>
            </a:extLst>
          </p:cNvPr>
          <p:cNvSpPr/>
          <p:nvPr/>
        </p:nvSpPr>
        <p:spPr>
          <a:xfrm>
            <a:off x="1924396" y="3327444"/>
            <a:ext cx="4093227" cy="1177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1000"/>
              </a:spcAft>
            </a:pPr>
            <a:r>
              <a:rPr lang="en-US" sz="1200" b="1" baseline="300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Aziza </a:t>
            </a:r>
            <a:r>
              <a:rPr lang="en-GB" sz="1200" b="1" dirty="0" err="1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Baubekova</a:t>
            </a: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baseline="300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GB" sz="1200" b="1" dirty="0" err="1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Bekmurat</a:t>
            </a: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Talipov</a:t>
            </a:r>
            <a:r>
              <a:rPr lang="en-GB" sz="1200" b="1" baseline="300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Aliya Assubayeva</a:t>
            </a:r>
            <a:r>
              <a:rPr lang="en-GB" sz="1200" b="1" baseline="300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Stefanos Xenarios</a:t>
            </a:r>
            <a:r>
              <a:rPr lang="en-GB" sz="1200" b="1" baseline="300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457200" algn="ctr">
              <a:lnSpc>
                <a:spcPct val="107000"/>
              </a:lnSpc>
              <a:spcAft>
                <a:spcPts val="1000"/>
              </a:spcAft>
            </a:pPr>
            <a:r>
              <a:rPr lang="en-GB" sz="900" baseline="30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</a:t>
            </a:r>
            <a:r>
              <a:rPr lang="en-GB" sz="9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Centre of Preparatory Studies in Nazarbayev University</a:t>
            </a:r>
          </a:p>
          <a:p>
            <a:pPr marL="457200" algn="ctr">
              <a:lnSpc>
                <a:spcPct val="107000"/>
              </a:lnSpc>
              <a:spcAft>
                <a:spcPts val="1000"/>
              </a:spcAft>
            </a:pPr>
            <a:r>
              <a:rPr lang="en-GB" sz="900" baseline="30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</a:t>
            </a:r>
            <a:r>
              <a:rPr lang="en-GB" sz="9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Graduate School of Public Policy, Nazarbayev University, Nur-Sultan, Kazakhstan</a:t>
            </a:r>
            <a:endParaRPr lang="en-US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534421-7636-4BED-88D5-E7EC6521E2F2}"/>
              </a:ext>
            </a:extLst>
          </p:cNvPr>
          <p:cNvSpPr/>
          <p:nvPr/>
        </p:nvSpPr>
        <p:spPr>
          <a:xfrm>
            <a:off x="743196" y="6200340"/>
            <a:ext cx="109611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00" b="1" dirty="0">
                <a:solidFill>
                  <a:schemeClr val="tx2"/>
                </a:solidFill>
                <a:latin typeface="Century Gothic" panose="020B0502020202020204" pitchFamily="34" charset="0"/>
              </a:rPr>
              <a:t>Webinar organized in the framework of the Programme “Water as a driver of sustainable recovery: economic, institutional and strategic aspects of water resources management in Central Asia</a:t>
            </a:r>
            <a:r>
              <a:rPr lang="en-US" sz="1300" b="1" dirty="0">
                <a:solidFill>
                  <a:schemeClr val="tx2"/>
                </a:solidFill>
                <a:latin typeface="Century Gothic" panose="020B0502020202020204" pitchFamily="34" charset="0"/>
              </a:rPr>
              <a:t>’’ ,</a:t>
            </a:r>
            <a:r>
              <a:rPr lang="en-GB" sz="13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25 February 2021</a:t>
            </a:r>
            <a:endParaRPr lang="ru-RU" sz="13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A69906-2263-4EA0-90F9-0B2677334E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82" y="0"/>
            <a:ext cx="1137862" cy="101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353" y="161985"/>
            <a:ext cx="9601200" cy="672843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Century Gothic" panose="020B0502020202020204" pitchFamily="34" charset="0"/>
              </a:rPr>
              <a:t>Expected Outcomes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65" y="1419225"/>
            <a:ext cx="6386460" cy="47244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orbel (Body)"/>
              </a:rPr>
              <a:t>Identify pressures that aggravate operational performance of urban WWS in Kazakhstan </a:t>
            </a:r>
          </a:p>
          <a:p>
            <a:endParaRPr lang="en-US" sz="2000" dirty="0">
              <a:solidFill>
                <a:schemeClr val="tx2"/>
              </a:solidFill>
              <a:latin typeface="Corbel (Body)"/>
            </a:endParaRPr>
          </a:p>
          <a:p>
            <a:r>
              <a:rPr lang="en-US" sz="2000" dirty="0">
                <a:solidFill>
                  <a:schemeClr val="tx2"/>
                </a:solidFill>
                <a:latin typeface="Corbel (Body)"/>
              </a:rPr>
              <a:t>Suggest economic and institutional aspects to sustain financial capability of WWS systems in Kazakhstan </a:t>
            </a:r>
          </a:p>
          <a:p>
            <a:endParaRPr lang="en-US" sz="2000" dirty="0">
              <a:solidFill>
                <a:schemeClr val="tx2"/>
              </a:solidFill>
              <a:latin typeface="Corbel (Body)"/>
            </a:endParaRPr>
          </a:p>
          <a:p>
            <a:r>
              <a:rPr lang="en-US" sz="2000" dirty="0">
                <a:solidFill>
                  <a:schemeClr val="tx2"/>
                </a:solidFill>
                <a:latin typeface="Corbel (Body)"/>
              </a:rPr>
              <a:t>Suggest initiatives to improve capabilities of WWS and offer better accessibility to water users</a:t>
            </a:r>
          </a:p>
          <a:p>
            <a:endParaRPr lang="en-US" sz="2000" dirty="0">
              <a:solidFill>
                <a:schemeClr val="tx2"/>
              </a:solidFill>
              <a:latin typeface="Corbel (Body)"/>
            </a:endParaRPr>
          </a:p>
          <a:p>
            <a:r>
              <a:rPr lang="en-US" sz="2000" dirty="0">
                <a:solidFill>
                  <a:schemeClr val="tx2"/>
                </a:solidFill>
                <a:latin typeface="Corbel (Body)"/>
              </a:rPr>
              <a:t>Propose policies to improve water affordability on WWS services without jeopardizing its financial sustainability </a:t>
            </a:r>
          </a:p>
          <a:p>
            <a:endParaRPr lang="en-US" sz="2000" dirty="0">
              <a:latin typeface="Corbel (Body)"/>
            </a:endParaRPr>
          </a:p>
          <a:p>
            <a:endParaRPr lang="en-US" sz="2000" dirty="0">
              <a:latin typeface="Corbel (Body)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CE50F-DB94-49A7-8A42-42C261B3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7544" y="6629400"/>
            <a:ext cx="10694126" cy="228600"/>
          </a:xfrm>
        </p:spPr>
        <p:txBody>
          <a:bodyPr/>
          <a:lstStyle/>
          <a:p>
            <a:pPr algn="ctr"/>
            <a:r>
              <a:rPr lang="hu-HU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Webinar organized in the framework of the Programme “Water as a driver of sustainable recovery: economic, institutional and strategic aspects of water resources management in Central Asia</a:t>
            </a:r>
            <a:r>
              <a:rPr lang="en-US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’’ ,</a:t>
            </a:r>
            <a:r>
              <a:rPr lang="en-GB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 25 February 2021</a:t>
            </a:r>
            <a:endParaRPr lang="ru-RU" sz="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07EE675-3F7F-435C-A722-BF236D36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B3B5C6D-A0EB-41FB-A4D1-EA033FD8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22-Feb-21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447A72-64EE-4B16-A9A8-4AA28AA0CC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r="33839"/>
          <a:stretch/>
        </p:blipFill>
        <p:spPr>
          <a:xfrm>
            <a:off x="6914607" y="1419225"/>
            <a:ext cx="4986959" cy="42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8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11137164" cy="594770"/>
          </a:xfrm>
        </p:spPr>
        <p:txBody>
          <a:bodyPr>
            <a:normAutofit/>
          </a:bodyPr>
          <a:lstStyle/>
          <a:p>
            <a:r>
              <a:rPr lang="en-US" sz="2800" dirty="0"/>
              <a:t>Urban Water and </a:t>
            </a:r>
            <a:r>
              <a:rPr lang="en-US" sz="2800" dirty="0" err="1"/>
              <a:t>Wasterwater</a:t>
            </a:r>
            <a:r>
              <a:rPr lang="en-US" sz="2800" dirty="0"/>
              <a:t> Systems (WWS) and Security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22-Feb-21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7544" y="6629400"/>
            <a:ext cx="10694126" cy="228600"/>
          </a:xfrm>
        </p:spPr>
        <p:txBody>
          <a:bodyPr/>
          <a:lstStyle/>
          <a:p>
            <a:pPr algn="ctr"/>
            <a:r>
              <a:rPr lang="hu-HU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Webinar organized in the framework of the Programme “Water as a driver of sustainable recovery: economic, institutional and strategic aspects of water resources management in Central Asia</a:t>
            </a:r>
            <a:r>
              <a:rPr lang="en-US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’’ ,</a:t>
            </a:r>
            <a:r>
              <a:rPr lang="en-GB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 25 February 2021</a:t>
            </a:r>
            <a:endParaRPr lang="ru-RU" sz="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Google Shape;65;p14">
            <a:extLst>
              <a:ext uri="{FF2B5EF4-FFF2-40B4-BE49-F238E27FC236}">
                <a16:creationId xmlns:a16="http://schemas.microsoft.com/office/drawing/2014/main" id="{AC56AF15-E6A2-41CC-A7E8-5419EDE05DE2}"/>
              </a:ext>
            </a:extLst>
          </p:cNvPr>
          <p:cNvSpPr txBox="1">
            <a:spLocks/>
          </p:cNvSpPr>
          <p:nvPr/>
        </p:nvSpPr>
        <p:spPr>
          <a:xfrm>
            <a:off x="205201" y="1413782"/>
            <a:ext cx="6549638" cy="441452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Uninterrupted operation, continuous upgrading and expansion, network maintenance 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Accessibility to disadvantaged regions and affordability to weaker social groups 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Operation in weather extremes and economic sustenance in the long run 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Water quality to end-uses and environmental status in receiving, discharging bodies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D8B94284-C83B-4375-8F6C-3408AEFBF0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900" y="1318779"/>
            <a:ext cx="5210175" cy="4767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11137164" cy="594770"/>
          </a:xfrm>
        </p:spPr>
        <p:txBody>
          <a:bodyPr>
            <a:normAutofit/>
          </a:bodyPr>
          <a:lstStyle/>
          <a:p>
            <a:r>
              <a:rPr lang="en-US" sz="2800" dirty="0"/>
              <a:t>Coverage and C/R ratio overview in Kazakhstan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22-Feb-21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7544" y="6629400"/>
            <a:ext cx="10694126" cy="228600"/>
          </a:xfrm>
        </p:spPr>
        <p:txBody>
          <a:bodyPr/>
          <a:lstStyle/>
          <a:p>
            <a:pPr algn="ctr"/>
            <a:r>
              <a:rPr lang="hu-HU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Webinar organized in the framework of the Programme “Water as a driver of sustainable recovery: economic, institutional and strategic aspects of water resources management in Central Asia</a:t>
            </a:r>
            <a:r>
              <a:rPr lang="en-US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’’ ,</a:t>
            </a:r>
            <a:r>
              <a:rPr lang="en-GB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 25 February 2021</a:t>
            </a:r>
            <a:endParaRPr lang="ru-RU" sz="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Рисунок 126">
            <a:extLst>
              <a:ext uri="{FF2B5EF4-FFF2-40B4-BE49-F238E27FC236}">
                <a16:creationId xmlns:a16="http://schemas.microsoft.com/office/drawing/2014/main" id="{549A4F79-2E77-44B5-936C-F9F164B54B8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1" y="1230870"/>
            <a:ext cx="5279535" cy="439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10">
            <a:extLst>
              <a:ext uri="{FF2B5EF4-FFF2-40B4-BE49-F238E27FC236}">
                <a16:creationId xmlns:a16="http://schemas.microsoft.com/office/drawing/2014/main" id="{2192D282-4E87-480D-938B-8FC200D2B0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1230870"/>
            <a:ext cx="5992900" cy="4695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89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11137164" cy="594770"/>
          </a:xfrm>
        </p:spPr>
        <p:txBody>
          <a:bodyPr>
            <a:normAutofit/>
          </a:bodyPr>
          <a:lstStyle/>
          <a:p>
            <a:r>
              <a:rPr lang="en-US" sz="2800" dirty="0"/>
              <a:t>WWS performance and River Basin Management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22-Feb-21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7544" y="6629400"/>
            <a:ext cx="10694126" cy="228600"/>
          </a:xfrm>
        </p:spPr>
        <p:txBody>
          <a:bodyPr/>
          <a:lstStyle/>
          <a:p>
            <a:pPr algn="ctr"/>
            <a:r>
              <a:rPr lang="hu-HU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Webinar organized in the framework of the Programme “Water as a driver of sustainable recovery: economic, institutional and strategic aspects of water resources management in Central Asia</a:t>
            </a:r>
            <a:r>
              <a:rPr lang="en-US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’’ ,</a:t>
            </a:r>
            <a:r>
              <a:rPr lang="en-GB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 25 February 2021</a:t>
            </a:r>
            <a:endParaRPr lang="ru-RU" sz="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AB0D26FA-6061-4624-90C1-0C48D1D68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775"/>
            <a:ext cx="12261670" cy="57626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A13228-AA7D-4B05-8C6F-6EF297BDECBA}"/>
              </a:ext>
            </a:extLst>
          </p:cNvPr>
          <p:cNvSpPr/>
          <p:nvPr/>
        </p:nvSpPr>
        <p:spPr>
          <a:xfrm>
            <a:off x="10781778" y="6381750"/>
            <a:ext cx="14798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latin typeface="Century Gothic" panose="020B0502020202020204" pitchFamily="34" charset="0"/>
              </a:rPr>
              <a:t>Source:Issanov</a:t>
            </a:r>
            <a:r>
              <a:rPr lang="en-US" sz="800" dirty="0">
                <a:latin typeface="Century Gothic" panose="020B0502020202020204" pitchFamily="34" charset="0"/>
              </a:rPr>
              <a:t> et al., 2018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2F4D71-A112-45CB-87F3-1D78D74362C8}"/>
              </a:ext>
            </a:extLst>
          </p:cNvPr>
          <p:cNvSpPr/>
          <p:nvPr/>
        </p:nvSpPr>
        <p:spPr>
          <a:xfrm>
            <a:off x="7172325" y="2076450"/>
            <a:ext cx="1123950" cy="4381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25ADEC-EB3A-497B-82E4-D0839D516B08}"/>
              </a:ext>
            </a:extLst>
          </p:cNvPr>
          <p:cNvSpPr/>
          <p:nvPr/>
        </p:nvSpPr>
        <p:spPr>
          <a:xfrm>
            <a:off x="6505575" y="5109482"/>
            <a:ext cx="1123950" cy="4381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1ECC9F4-61C4-4826-972C-40286590C8F8}"/>
              </a:ext>
            </a:extLst>
          </p:cNvPr>
          <p:cNvSpPr/>
          <p:nvPr/>
        </p:nvSpPr>
        <p:spPr>
          <a:xfrm>
            <a:off x="9144000" y="4680857"/>
            <a:ext cx="1123950" cy="4381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711EFDF-58CA-4AB2-A8CE-F5AD217C02BD}"/>
              </a:ext>
            </a:extLst>
          </p:cNvPr>
          <p:cNvSpPr/>
          <p:nvPr/>
        </p:nvSpPr>
        <p:spPr>
          <a:xfrm>
            <a:off x="892090" y="4299857"/>
            <a:ext cx="1123950" cy="4381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1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01" y="95797"/>
            <a:ext cx="11137164" cy="594770"/>
          </a:xfrm>
        </p:spPr>
        <p:txBody>
          <a:bodyPr>
            <a:normAutofit/>
          </a:bodyPr>
          <a:lstStyle/>
          <a:p>
            <a:r>
              <a:rPr lang="en-US" sz="2800" dirty="0"/>
              <a:t>Preliminary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22-Feb-21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7544" y="6629400"/>
            <a:ext cx="10694126" cy="228600"/>
          </a:xfrm>
        </p:spPr>
        <p:txBody>
          <a:bodyPr/>
          <a:lstStyle/>
          <a:p>
            <a:pPr algn="ctr"/>
            <a:r>
              <a:rPr lang="hu-HU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Webinar organized in the framework of the Programme “Water as a driver of sustainable recovery: economic, institutional and strategic aspects of water resources management in Central Asia</a:t>
            </a:r>
            <a:r>
              <a:rPr lang="en-US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’’ ,</a:t>
            </a:r>
            <a:r>
              <a:rPr lang="en-GB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 25 February 2021</a:t>
            </a:r>
            <a:endParaRPr lang="ru-RU" sz="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B59CC7D-88ED-4AFF-A9F8-809DB5481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939716"/>
              </p:ext>
            </p:extLst>
          </p:nvPr>
        </p:nvGraphicFramePr>
        <p:xfrm>
          <a:off x="205201" y="794657"/>
          <a:ext cx="11576671" cy="579798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193156">
                  <a:extLst>
                    <a:ext uri="{9D8B030D-6E8A-4147-A177-3AD203B41FA5}">
                      <a16:colId xmlns:a16="http://schemas.microsoft.com/office/drawing/2014/main" val="2099595618"/>
                    </a:ext>
                  </a:extLst>
                </a:gridCol>
                <a:gridCol w="1171853">
                  <a:extLst>
                    <a:ext uri="{9D8B030D-6E8A-4147-A177-3AD203B41FA5}">
                      <a16:colId xmlns:a16="http://schemas.microsoft.com/office/drawing/2014/main" val="67958964"/>
                    </a:ext>
                  </a:extLst>
                </a:gridCol>
                <a:gridCol w="1384251">
                  <a:extLst>
                    <a:ext uri="{9D8B030D-6E8A-4147-A177-3AD203B41FA5}">
                      <a16:colId xmlns:a16="http://schemas.microsoft.com/office/drawing/2014/main" val="308964193"/>
                    </a:ext>
                  </a:extLst>
                </a:gridCol>
                <a:gridCol w="1038391">
                  <a:extLst>
                    <a:ext uri="{9D8B030D-6E8A-4147-A177-3AD203B41FA5}">
                      <a16:colId xmlns:a16="http://schemas.microsoft.com/office/drawing/2014/main" val="3441007262"/>
                    </a:ext>
                  </a:extLst>
                </a:gridCol>
                <a:gridCol w="1268694">
                  <a:extLst>
                    <a:ext uri="{9D8B030D-6E8A-4147-A177-3AD203B41FA5}">
                      <a16:colId xmlns:a16="http://schemas.microsoft.com/office/drawing/2014/main" val="2420467889"/>
                    </a:ext>
                  </a:extLst>
                </a:gridCol>
                <a:gridCol w="952132">
                  <a:extLst>
                    <a:ext uri="{9D8B030D-6E8A-4147-A177-3AD203B41FA5}">
                      <a16:colId xmlns:a16="http://schemas.microsoft.com/office/drawing/2014/main" val="2867859092"/>
                    </a:ext>
                  </a:extLst>
                </a:gridCol>
                <a:gridCol w="1098614">
                  <a:extLst>
                    <a:ext uri="{9D8B030D-6E8A-4147-A177-3AD203B41FA5}">
                      <a16:colId xmlns:a16="http://schemas.microsoft.com/office/drawing/2014/main" val="221827436"/>
                    </a:ext>
                  </a:extLst>
                </a:gridCol>
                <a:gridCol w="1025372">
                  <a:extLst>
                    <a:ext uri="{9D8B030D-6E8A-4147-A177-3AD203B41FA5}">
                      <a16:colId xmlns:a16="http://schemas.microsoft.com/office/drawing/2014/main" val="723757326"/>
                    </a:ext>
                  </a:extLst>
                </a:gridCol>
                <a:gridCol w="1318336">
                  <a:extLst>
                    <a:ext uri="{9D8B030D-6E8A-4147-A177-3AD203B41FA5}">
                      <a16:colId xmlns:a16="http://schemas.microsoft.com/office/drawing/2014/main" val="1648065319"/>
                    </a:ext>
                  </a:extLst>
                </a:gridCol>
                <a:gridCol w="125872">
                  <a:extLst>
                    <a:ext uri="{9D8B030D-6E8A-4147-A177-3AD203B41FA5}">
                      <a16:colId xmlns:a16="http://schemas.microsoft.com/office/drawing/2014/main" val="830627892"/>
                    </a:ext>
                  </a:extLst>
                </a:gridCol>
              </a:tblGrid>
              <a:tr h="184058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Main Features of the River Basins in Kazakhstan</a:t>
                      </a:r>
                    </a:p>
                  </a:txBody>
                  <a:tcPr marL="60887" marR="608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587608"/>
                  </a:ext>
                </a:extLst>
              </a:tr>
              <a:tr h="181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76885" algn="l"/>
                          <a:tab pos="875030" algn="ctr"/>
                        </a:tabLs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River Basins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BA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IR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SD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UC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ST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NS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TT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619930"/>
                  </a:ext>
                </a:extLst>
              </a:tr>
              <a:tr h="181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76885" algn="l"/>
                          <a:tab pos="875030" algn="ctr"/>
                        </a:tabLs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Area* (km</a:t>
                      </a:r>
                      <a:r>
                        <a:rPr lang="en-US" sz="1200" baseline="30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353,000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316,500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345,000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415,000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64,300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245,000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139,700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214,000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9929669"/>
                  </a:ext>
                </a:extLst>
              </a:tr>
              <a:tr h="181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Population** (1.02.2019)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4,039,757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2,132,147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3,793,564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2,158,185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980,000*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2,375,107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1,000000*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1,050,000*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4712105"/>
                  </a:ext>
                </a:extLst>
              </a:tr>
              <a:tr h="3011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Main rivers*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Ili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Irtysh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Syr Darya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Ural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Shu, Talas, Assa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Ishim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Nura and Sarysu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Tobol, Torgai and Irgiz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2386480"/>
                  </a:ext>
                </a:extLst>
              </a:tr>
              <a:tr h="6023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Other water bodies*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(L=Lakes, R=Reservoir)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Balkhash,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entury Gothic" panose="020B0502020202020204" pitchFamily="34" charset="0"/>
                        </a:rPr>
                        <a:t>Alakol</a:t>
                      </a: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 (L)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entury Gothic" panose="020B0502020202020204" pitchFamily="34" charset="0"/>
                        </a:rPr>
                        <a:t>Kapchagai</a:t>
                      </a: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 reservoir (R)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Zaisan, Bukhtarma, Oskemen and Shulba (R)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Aral Sea (L)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Shardar (R)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Caspian Sea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entury Gothic" panose="020B0502020202020204" pitchFamily="34" charset="0"/>
                        </a:rPr>
                        <a:t>Tengiz and Karasor (L) Telekol (R )</a:t>
                      </a:r>
                      <a:endParaRPr lang="en-US" sz="12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entury Gothic" panose="020B0502020202020204" pitchFamily="34" charset="0"/>
                        </a:rPr>
                        <a:t>Kushmurun, Sarykopa, Aksuat, Sarymoyin (L)</a:t>
                      </a:r>
                      <a:endParaRPr lang="en-US" sz="12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6103047"/>
                  </a:ext>
                </a:extLst>
              </a:tr>
              <a:tr h="181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Water reserves * (km</a:t>
                      </a:r>
                      <a:r>
                        <a:rPr lang="en-US" sz="1200" baseline="30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149.4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43.8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37.9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6.11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5.34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4.59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2.9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1993090"/>
                  </a:ext>
                </a:extLst>
              </a:tr>
              <a:tr h="3011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Groundwater resources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(km</a:t>
                      </a:r>
                      <a:r>
                        <a:rPr lang="en-US" sz="1200" baseline="30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/yr)****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6.9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2.3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1.6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1.2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1.6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0.2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0.8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0.4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453111"/>
                  </a:ext>
                </a:extLst>
              </a:tr>
              <a:tr h="181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Water potential**** (km</a:t>
                      </a:r>
                      <a:r>
                        <a:rPr lang="en-US" sz="1200" baseline="30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25.18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30.41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22.29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12.39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4.24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2.77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1.37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1.94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5747700"/>
                  </a:ext>
                </a:extLst>
              </a:tr>
              <a:tr h="3011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Surface water flow (km</a:t>
                      </a:r>
                      <a:r>
                        <a:rPr lang="en-US" sz="1200" baseline="30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/yr)***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29.16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35.7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17.34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21.5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4.8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6.48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3.69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3.39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0619084"/>
                  </a:ext>
                </a:extLst>
              </a:tr>
              <a:tr h="3011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Multiyear average surface water flow*** (km</a:t>
                      </a:r>
                      <a:r>
                        <a:rPr lang="en-US" sz="1200" baseline="30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/yr)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36.4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17.5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4.71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2.52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1.3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2.11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5474674"/>
                  </a:ext>
                </a:extLst>
              </a:tr>
              <a:tr h="3011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Inflow from adjacent countries*** (km</a:t>
                      </a:r>
                      <a:r>
                        <a:rPr lang="en-US" sz="1200" baseline="30000">
                          <a:effectLst/>
                          <a:latin typeface="Century Gothic" panose="020B0502020202020204" pitchFamily="34" charset="0"/>
                        </a:rPr>
                        <a:t>3 </a:t>
                      </a: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yr)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11.8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9.5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15.3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10.5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3.47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82 from IR Basin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0.34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6607351"/>
                  </a:ext>
                </a:extLst>
              </a:tr>
              <a:tr h="4456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Surface flow formed within the basin*** (km</a:t>
                      </a:r>
                      <a:r>
                        <a:rPr lang="en-US" sz="1200" baseline="30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/yr)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16.2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26.9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2.14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5.47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124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2.52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1.3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1.78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5395702"/>
                  </a:ext>
                </a:extLst>
              </a:tr>
              <a:tr h="4456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Water consumption for municipal needs (km</a:t>
                      </a:r>
                      <a:r>
                        <a:rPr lang="en-US" sz="1200" baseline="30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)****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0.27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0.13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0.1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0.12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0.03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0.12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0.09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0.04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8445531"/>
                  </a:ext>
                </a:extLst>
              </a:tr>
              <a:tr h="3011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Water consumption for industry (km</a:t>
                      </a:r>
                      <a:r>
                        <a:rPr lang="en-US" sz="1200" baseline="30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)****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0.29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2.31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0.04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1.32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0.04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0.21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1.03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0.03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7117497"/>
                  </a:ext>
                </a:extLst>
              </a:tr>
              <a:tr h="3011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Water consumption for agriculture (km</a:t>
                      </a:r>
                      <a:r>
                        <a:rPr lang="en-US" sz="1200" baseline="30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)****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3.48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1.41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8.7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0.1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2.83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0.02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0.08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0.02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2040289"/>
                  </a:ext>
                </a:extLst>
              </a:tr>
              <a:tr h="3011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Water loss during transportation (km</a:t>
                      </a:r>
                      <a:r>
                        <a:rPr lang="en-US" sz="1200" baseline="30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)****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0.83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0.10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1.78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0.14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0.82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0.03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0.04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0.008</a:t>
                      </a:r>
                    </a:p>
                  </a:txBody>
                  <a:tcPr marL="60887" marR="6088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629450"/>
                  </a:ext>
                </a:extLst>
              </a:tr>
              <a:tr h="150593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b-NO" sz="900" dirty="0">
                          <a:effectLst/>
                        </a:rPr>
                        <a:t>Source: Karatayev et al. 2017, * UNDP 2007   ** NSA 2019   *** MoA RK 2018 ****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87" marR="608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609402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C6BC8AFA-D7C0-494D-A6F8-B7E15767FFBC}"/>
              </a:ext>
            </a:extLst>
          </p:cNvPr>
          <p:cNvGrpSpPr/>
          <p:nvPr/>
        </p:nvGrpSpPr>
        <p:grpSpPr>
          <a:xfrm>
            <a:off x="2505075" y="990598"/>
            <a:ext cx="6677025" cy="5393865"/>
            <a:chOff x="2505075" y="990598"/>
            <a:chExt cx="6677025" cy="539386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A237857-6B1C-4D38-BE5A-0BBBBB767DB1}"/>
                </a:ext>
              </a:extLst>
            </p:cNvPr>
            <p:cNvSpPr/>
            <p:nvPr/>
          </p:nvSpPr>
          <p:spPr>
            <a:xfrm>
              <a:off x="6096000" y="1002838"/>
              <a:ext cx="1009650" cy="538162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9822D89-FC02-4DD8-9B8A-3F30A82C3548}"/>
                </a:ext>
              </a:extLst>
            </p:cNvPr>
            <p:cNvSpPr/>
            <p:nvPr/>
          </p:nvSpPr>
          <p:spPr>
            <a:xfrm>
              <a:off x="8172450" y="990599"/>
              <a:ext cx="1009650" cy="538162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A26A974-0D1C-475C-BB2A-FE19A282FD7C}"/>
                </a:ext>
              </a:extLst>
            </p:cNvPr>
            <p:cNvSpPr/>
            <p:nvPr/>
          </p:nvSpPr>
          <p:spPr>
            <a:xfrm>
              <a:off x="2505075" y="990598"/>
              <a:ext cx="1009650" cy="538162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64D6489-6281-4F66-88D0-B714E2D66A39}"/>
                </a:ext>
              </a:extLst>
            </p:cNvPr>
            <p:cNvSpPr/>
            <p:nvPr/>
          </p:nvSpPr>
          <p:spPr>
            <a:xfrm>
              <a:off x="4974361" y="1002838"/>
              <a:ext cx="1009650" cy="538162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12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11137164" cy="594770"/>
          </a:xfrm>
        </p:spPr>
        <p:txBody>
          <a:bodyPr>
            <a:normAutofit/>
          </a:bodyPr>
          <a:lstStyle/>
          <a:p>
            <a:r>
              <a:rPr lang="en-US" sz="2800" dirty="0"/>
              <a:t>DPSIR Framework on River Basin and WWS Systems (example)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22-Feb-21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7544" y="6629400"/>
            <a:ext cx="10694126" cy="228600"/>
          </a:xfrm>
        </p:spPr>
        <p:txBody>
          <a:bodyPr/>
          <a:lstStyle/>
          <a:p>
            <a:pPr algn="ctr"/>
            <a:r>
              <a:rPr lang="hu-HU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Webinar organized in the framework of the Programme “Water as a driver of sustainable recovery: economic, institutional and strategic aspects of water resources management in Central Asia</a:t>
            </a:r>
            <a:r>
              <a:rPr lang="en-US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’’ ,</a:t>
            </a:r>
            <a:r>
              <a:rPr lang="en-GB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 25 February 2021</a:t>
            </a:r>
            <a:endParaRPr lang="ru-RU" sz="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24EABBC1-CE3C-457B-B0FF-3F4ED328F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4983"/>
            <a:ext cx="12192000" cy="549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11137164" cy="594770"/>
          </a:xfrm>
        </p:spPr>
        <p:txBody>
          <a:bodyPr>
            <a:normAutofit/>
          </a:bodyPr>
          <a:lstStyle/>
          <a:p>
            <a:r>
              <a:rPr lang="en-US" sz="2800" dirty="0"/>
              <a:t>Data Collection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22-Feb-21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7544" y="6629400"/>
            <a:ext cx="10694126" cy="228600"/>
          </a:xfrm>
        </p:spPr>
        <p:txBody>
          <a:bodyPr/>
          <a:lstStyle/>
          <a:p>
            <a:pPr algn="ctr"/>
            <a:r>
              <a:rPr lang="hu-HU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Webinar organized in the framework of the Programme “Water as a driver of sustainable recovery: economic, institutional and strategic aspects of water resources management in Central Asia</a:t>
            </a:r>
            <a:r>
              <a:rPr lang="en-US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’’ ,</a:t>
            </a:r>
            <a:r>
              <a:rPr lang="en-GB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 25 February 2021</a:t>
            </a:r>
            <a:endParaRPr lang="ru-RU" sz="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CD2BAC6-B45A-47D8-9D9C-6A44987510E6}"/>
              </a:ext>
            </a:extLst>
          </p:cNvPr>
          <p:cNvGrpSpPr/>
          <p:nvPr/>
        </p:nvGrpSpPr>
        <p:grpSpPr>
          <a:xfrm>
            <a:off x="8109041" y="502948"/>
            <a:ext cx="3578133" cy="866864"/>
            <a:chOff x="1924050" y="2828836"/>
            <a:chExt cx="2895600" cy="733425"/>
          </a:xfrm>
        </p:grpSpPr>
        <p:pic>
          <p:nvPicPr>
            <p:cNvPr id="1032" name="Picture 8" descr="Main">
              <a:hlinkClick r:id="rId3"/>
              <a:extLst>
                <a:ext uri="{FF2B5EF4-FFF2-40B4-BE49-F238E27FC236}">
                  <a16:creationId xmlns:a16="http://schemas.microsoft.com/office/drawing/2014/main" id="{6BD7008C-5C7A-43FD-AE84-2C572DA49D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050" y="2828836"/>
              <a:ext cx="1123950" cy="733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E53213-2C3C-4EAA-8814-230012E2F40F}"/>
                </a:ext>
              </a:extLst>
            </p:cNvPr>
            <p:cNvSpPr/>
            <p:nvPr/>
          </p:nvSpPr>
          <p:spPr>
            <a:xfrm>
              <a:off x="3048000" y="2828836"/>
              <a:ext cx="1771650" cy="695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Agency for Strategic planning</a:t>
              </a:r>
            </a:p>
            <a:p>
              <a:r>
                <a:rPr lang="en-US" sz="1200" dirty="0"/>
                <a:t>and reforms of the </a:t>
              </a:r>
            </a:p>
            <a:p>
              <a:r>
                <a:rPr lang="en-US" sz="1200" dirty="0"/>
                <a:t>Republic of Kazakhstan</a:t>
              </a:r>
            </a:p>
            <a:p>
              <a:r>
                <a:rPr lang="en-US" sz="1200" dirty="0"/>
                <a:t>Bureau of National statistics</a:t>
              </a:r>
            </a:p>
          </p:txBody>
        </p:sp>
      </p:grp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B46389F-C42A-46D3-A56F-7ECE312F31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040" y="1638354"/>
            <a:ext cx="3476625" cy="1297940"/>
          </a:xfrm>
          <a:prstGeom prst="rect">
            <a:avLst/>
          </a:prstGeom>
        </p:spPr>
      </p:pic>
      <p:pic>
        <p:nvPicPr>
          <p:cNvPr id="1036" name="Picture 12" descr="Image result for aquastat fao logo">
            <a:extLst>
              <a:ext uri="{FF2B5EF4-FFF2-40B4-BE49-F238E27FC236}">
                <a16:creationId xmlns:a16="http://schemas.microsoft.com/office/drawing/2014/main" id="{C768D5CE-C05F-45DB-B4D4-EB8E3BD7B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664" y="3057107"/>
            <a:ext cx="33718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202E1A6-6624-454B-AFA5-4E44F14B2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" y="1489605"/>
            <a:ext cx="6896100" cy="4768319"/>
          </a:xfrm>
        </p:spPr>
        <p:txBody>
          <a:bodyPr>
            <a:normAutofit/>
          </a:bodyPr>
          <a:lstStyle/>
          <a:p>
            <a:r>
              <a:rPr lang="en-US" sz="2100" dirty="0"/>
              <a:t>Water Sources (Freshwater, Groundwater, Coastal)</a:t>
            </a:r>
          </a:p>
          <a:p>
            <a:r>
              <a:rPr lang="en-US" sz="2100" dirty="0"/>
              <a:t>Collection Network (Gravitational, Pumping, Open, Closed)</a:t>
            </a:r>
          </a:p>
          <a:p>
            <a:r>
              <a:rPr lang="en-US" sz="2100" dirty="0"/>
              <a:t>Drinking Water Treatment (Processes, Efficiency, Energy)</a:t>
            </a:r>
          </a:p>
          <a:p>
            <a:r>
              <a:rPr lang="en-US" sz="2100" dirty="0"/>
              <a:t>Wastewater Treatment  (Processes, Efficiency, Energy)</a:t>
            </a:r>
          </a:p>
          <a:p>
            <a:r>
              <a:rPr lang="en-US" sz="2100" dirty="0"/>
              <a:t>Hydrological Balance (Intake, Discharges, Runoffs, Evaporation) </a:t>
            </a:r>
          </a:p>
          <a:p>
            <a:r>
              <a:rPr lang="en-US" sz="2100" dirty="0"/>
              <a:t>Environmental Performance (Quality, Ecosystems, Climate Change)</a:t>
            </a:r>
          </a:p>
          <a:p>
            <a:r>
              <a:rPr lang="en-US" sz="2100" dirty="0"/>
              <a:t>Economic Performance (Effectiveness, Financial Sustainability, Property Rights)</a:t>
            </a:r>
          </a:p>
          <a:p>
            <a:r>
              <a:rPr lang="en-US" sz="2100" dirty="0"/>
              <a:t>Social Cohesion (Social Exclusion, Accessibility, Affordability </a:t>
            </a:r>
          </a:p>
          <a:p>
            <a:endParaRPr lang="en-US" sz="2100" dirty="0"/>
          </a:p>
          <a:p>
            <a:endParaRPr lang="en-US" sz="21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EB097858-4E64-4F8F-958E-0FAC164BF9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5" y="4419182"/>
            <a:ext cx="3538539" cy="199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01" y="95797"/>
            <a:ext cx="11137164" cy="594770"/>
          </a:xfrm>
        </p:spPr>
        <p:txBody>
          <a:bodyPr>
            <a:normAutofit/>
          </a:bodyPr>
          <a:lstStyle/>
          <a:p>
            <a:r>
              <a:rPr lang="en-US" sz="2800" dirty="0"/>
              <a:t>Next Steps : River Basin and Wastewater Systems (example)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22-Feb-21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7544" y="6629400"/>
            <a:ext cx="10694126" cy="228600"/>
          </a:xfrm>
        </p:spPr>
        <p:txBody>
          <a:bodyPr/>
          <a:lstStyle/>
          <a:p>
            <a:pPr algn="ctr"/>
            <a:r>
              <a:rPr lang="hu-HU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Webinar organized in the framework of the Programme “Water as a driver of sustainable recovery: economic, institutional and strategic aspects of water resources management in Central Asia</a:t>
            </a:r>
            <a:r>
              <a:rPr lang="en-US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’’ ,</a:t>
            </a:r>
            <a:r>
              <a:rPr lang="en-GB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 25 February 2021</a:t>
            </a:r>
            <a:endParaRPr lang="ru-RU" sz="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A81F8B2-BB75-4D98-A32F-EE030F66B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35" y="754858"/>
            <a:ext cx="8505025" cy="5810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C36462-9D29-49C5-BE81-9F659B3B247F}"/>
              </a:ext>
            </a:extLst>
          </p:cNvPr>
          <p:cNvSpPr/>
          <p:nvPr/>
        </p:nvSpPr>
        <p:spPr>
          <a:xfrm>
            <a:off x="9558089" y="6274088"/>
            <a:ext cx="24432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Source: </a:t>
            </a:r>
            <a:r>
              <a:rPr lang="en-US" sz="800" dirty="0">
                <a:hlinkClick r:id="rId4"/>
              </a:rPr>
              <a:t>http://www.sankey-diagrams.com/tag/water/</a:t>
            </a:r>
            <a:r>
              <a:rPr lang="en-US" sz="8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06EAD4-5BA0-4FCF-9EAF-ECCFD4D66DC8}"/>
              </a:ext>
            </a:extLst>
          </p:cNvPr>
          <p:cNvSpPr txBox="1"/>
          <p:nvPr/>
        </p:nvSpPr>
        <p:spPr>
          <a:xfrm>
            <a:off x="7381875" y="3905250"/>
            <a:ext cx="82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DPSIR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6F8D0C-10B9-404F-B058-F2E0EB03CD85}"/>
              </a:ext>
            </a:extLst>
          </p:cNvPr>
          <p:cNvSpPr txBox="1"/>
          <p:nvPr/>
        </p:nvSpPr>
        <p:spPr>
          <a:xfrm>
            <a:off x="7458075" y="5543550"/>
            <a:ext cx="82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DPSIR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364B36-EF6D-4F36-80E5-BAF6022E1D2D}"/>
              </a:ext>
            </a:extLst>
          </p:cNvPr>
          <p:cNvSpPr txBox="1"/>
          <p:nvPr/>
        </p:nvSpPr>
        <p:spPr>
          <a:xfrm>
            <a:off x="6047832" y="1614131"/>
            <a:ext cx="82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DPSIR</a:t>
            </a:r>
          </a:p>
        </p:txBody>
      </p:sp>
    </p:spTree>
    <p:extLst>
      <p:ext uri="{BB962C8B-B14F-4D97-AF65-F5344CB8AC3E}">
        <p14:creationId xmlns:p14="http://schemas.microsoft.com/office/powerpoint/2010/main" val="235762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01" y="95797"/>
            <a:ext cx="11137164" cy="594770"/>
          </a:xfrm>
        </p:spPr>
        <p:txBody>
          <a:bodyPr>
            <a:normAutofit/>
          </a:bodyPr>
          <a:lstStyle/>
          <a:p>
            <a:r>
              <a:rPr lang="en-US" sz="2800" dirty="0"/>
              <a:t>Next Steps : River Basin and Wastewater Systems (example)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22-Feb-21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7544" y="6629400"/>
            <a:ext cx="10694126" cy="228600"/>
          </a:xfrm>
        </p:spPr>
        <p:txBody>
          <a:bodyPr/>
          <a:lstStyle/>
          <a:p>
            <a:pPr algn="ctr"/>
            <a:r>
              <a:rPr lang="hu-HU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Webinar organized in the framework of the Programme “Water as a driver of sustainable recovery: economic, institutional and strategic aspects of water resources management in Central Asia</a:t>
            </a:r>
            <a:r>
              <a:rPr lang="en-US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’’ ,</a:t>
            </a:r>
            <a:r>
              <a:rPr lang="en-GB" sz="800" dirty="0">
                <a:solidFill>
                  <a:schemeClr val="tx2"/>
                </a:solidFill>
                <a:latin typeface="Century Gothic" panose="020B0502020202020204" pitchFamily="34" charset="0"/>
              </a:rPr>
              <a:t> 25 February 2021</a:t>
            </a:r>
            <a:endParaRPr lang="ru-RU" sz="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C36462-9D29-49C5-BE81-9F659B3B247F}"/>
              </a:ext>
            </a:extLst>
          </p:cNvPr>
          <p:cNvSpPr/>
          <p:nvPr/>
        </p:nvSpPr>
        <p:spPr>
          <a:xfrm>
            <a:off x="8374182" y="6302964"/>
            <a:ext cx="36551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Source: </a:t>
            </a:r>
            <a:r>
              <a:rPr lang="en-US" sz="800" dirty="0">
                <a:hlinkClick r:id="rId3"/>
              </a:rPr>
              <a:t>http://www.sankey-diagrams.com/cape-town-water-use-sankey-diagram/</a:t>
            </a:r>
            <a:r>
              <a:rPr lang="en-US" sz="800" dirty="0"/>
              <a:t> 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1E24AA6-2072-4E91-948E-319BB3656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62025"/>
            <a:ext cx="9753600" cy="493395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8ECECC7-468A-4B73-A956-C098E3AF0453}"/>
              </a:ext>
            </a:extLst>
          </p:cNvPr>
          <p:cNvGrpSpPr/>
          <p:nvPr/>
        </p:nvGrpSpPr>
        <p:grpSpPr>
          <a:xfrm>
            <a:off x="1990725" y="1543050"/>
            <a:ext cx="6934200" cy="3760232"/>
            <a:chOff x="1990725" y="1543050"/>
            <a:chExt cx="6934200" cy="37602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1A8778-E8A5-444D-9453-57C16AA082FC}"/>
                </a:ext>
              </a:extLst>
            </p:cNvPr>
            <p:cNvSpPr txBox="1"/>
            <p:nvPr/>
          </p:nvSpPr>
          <p:spPr>
            <a:xfrm>
              <a:off x="6877050" y="3581400"/>
              <a:ext cx="828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DPSIR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EF44FA-E5BE-44A2-AA7A-3581127F42B3}"/>
                </a:ext>
              </a:extLst>
            </p:cNvPr>
            <p:cNvSpPr txBox="1"/>
            <p:nvPr/>
          </p:nvSpPr>
          <p:spPr>
            <a:xfrm>
              <a:off x="8096250" y="3766066"/>
              <a:ext cx="828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DPSIR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E070CB-0068-4AD7-84C2-B62FE78A11D2}"/>
                </a:ext>
              </a:extLst>
            </p:cNvPr>
            <p:cNvSpPr txBox="1"/>
            <p:nvPr/>
          </p:nvSpPr>
          <p:spPr>
            <a:xfrm>
              <a:off x="3905250" y="2800350"/>
              <a:ext cx="828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DPSIR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23D0AC-371C-47D5-859E-019A516D1815}"/>
                </a:ext>
              </a:extLst>
            </p:cNvPr>
            <p:cNvSpPr txBox="1"/>
            <p:nvPr/>
          </p:nvSpPr>
          <p:spPr>
            <a:xfrm>
              <a:off x="1990725" y="1543050"/>
              <a:ext cx="828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DPSIR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287AAC-448D-40D1-B41A-B1CD7F065943}"/>
                </a:ext>
              </a:extLst>
            </p:cNvPr>
            <p:cNvSpPr txBox="1"/>
            <p:nvPr/>
          </p:nvSpPr>
          <p:spPr>
            <a:xfrm>
              <a:off x="6877050" y="4933950"/>
              <a:ext cx="828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DPSIR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857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197</TotalTime>
  <Words>1346</Words>
  <Application>Microsoft Office PowerPoint</Application>
  <PresentationFormat>Widescreen</PresentationFormat>
  <Paragraphs>311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Corbel</vt:lpstr>
      <vt:lpstr>Corbel (Body)</vt:lpstr>
      <vt:lpstr>Ecology 16x9</vt:lpstr>
      <vt:lpstr>Accessibility and affordability: applying socio-economic, geographical and population service criteria to state, community, private and humanitarian financing of communal water supply and sanitary services</vt:lpstr>
      <vt:lpstr>Urban Water and Wasterwater Systems (WWS) and Security Challenges</vt:lpstr>
      <vt:lpstr>Coverage and C/R ratio overview in Kazakhstan</vt:lpstr>
      <vt:lpstr>WWS performance and River Basin Management </vt:lpstr>
      <vt:lpstr>Preliminary Findings</vt:lpstr>
      <vt:lpstr>DPSIR Framework on River Basin and WWS Systems (example)</vt:lpstr>
      <vt:lpstr>Data Collection </vt:lpstr>
      <vt:lpstr>Next Steps : River Basin and Wastewater Systems (example)  </vt:lpstr>
      <vt:lpstr>Next Steps : River Basin and Wastewater Systems (example)  </vt:lpstr>
      <vt:lpstr>Expected Outcomes 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Stefanos</dc:creator>
  <cp:lastModifiedBy>Stefanos</cp:lastModifiedBy>
  <cp:revision>22</cp:revision>
  <dcterms:created xsi:type="dcterms:W3CDTF">2021-02-16T17:00:11Z</dcterms:created>
  <dcterms:modified xsi:type="dcterms:W3CDTF">2021-02-22T12:50:53Z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